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716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25B"/>
    <a:srgbClr val="273367"/>
    <a:srgbClr val="A79B62"/>
    <a:srgbClr val="A79A62"/>
    <a:srgbClr val="203864"/>
    <a:srgbClr val="D0C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3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683545"/>
            <a:ext cx="10287000" cy="3581400"/>
          </a:xfrm>
        </p:spPr>
        <p:txBody>
          <a:bodyPr anchor="b"/>
          <a:lstStyle>
            <a:lvl1pPr algn="ctr">
              <a:defRPr sz="67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8"/>
            <a:ext cx="10287000" cy="2483643"/>
          </a:xfrm>
        </p:spPr>
        <p:txBody>
          <a:bodyPr/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  <a:lvl2pPr marL="514337" indent="0" algn="ctr">
              <a:buNone/>
              <a:defRPr sz="2250"/>
            </a:lvl2pPr>
            <a:lvl3pPr marL="1028675" indent="0" algn="ctr">
              <a:buNone/>
              <a:defRPr sz="2025"/>
            </a:lvl3pPr>
            <a:lvl4pPr marL="1543012" indent="0" algn="ctr">
              <a:buNone/>
              <a:defRPr sz="1800"/>
            </a:lvl4pPr>
            <a:lvl5pPr marL="2057348" indent="0" algn="ctr">
              <a:buNone/>
              <a:defRPr sz="1800"/>
            </a:lvl5pPr>
            <a:lvl6pPr marL="2571686" indent="0" algn="ctr">
              <a:buNone/>
              <a:defRPr sz="1800"/>
            </a:lvl6pPr>
            <a:lvl7pPr marL="3086023" indent="0" algn="ctr">
              <a:buNone/>
              <a:defRPr sz="1800"/>
            </a:lvl7pPr>
            <a:lvl8pPr marL="3600360" indent="0" algn="ctr">
              <a:buNone/>
              <a:defRPr sz="1800"/>
            </a:lvl8pPr>
            <a:lvl9pPr marL="4114697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4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547691"/>
            <a:ext cx="2957513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547691"/>
            <a:ext cx="8701088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8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564608"/>
            <a:ext cx="11830050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884197"/>
            <a:ext cx="1183005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37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675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0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6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1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738441"/>
            <a:ext cx="58293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738441"/>
            <a:ext cx="58293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47691"/>
            <a:ext cx="1183005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521745"/>
            <a:ext cx="5802511" cy="1235868"/>
          </a:xfrm>
        </p:spPr>
        <p:txBody>
          <a:bodyPr anchor="ctr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 marL="514337" indent="0">
              <a:buNone/>
              <a:defRPr sz="2250" b="1"/>
            </a:lvl2pPr>
            <a:lvl3pPr marL="1028675" indent="0">
              <a:buNone/>
              <a:defRPr sz="2025" b="1"/>
            </a:lvl3pPr>
            <a:lvl4pPr marL="1543012" indent="0">
              <a:buNone/>
              <a:defRPr sz="1800" b="1"/>
            </a:lvl4pPr>
            <a:lvl5pPr marL="2057348" indent="0">
              <a:buNone/>
              <a:defRPr sz="1800" b="1"/>
            </a:lvl5pPr>
            <a:lvl6pPr marL="2571686" indent="0">
              <a:buNone/>
              <a:defRPr sz="1800" b="1"/>
            </a:lvl6pPr>
            <a:lvl7pPr marL="3086023" indent="0">
              <a:buNone/>
              <a:defRPr sz="1800" b="1"/>
            </a:lvl7pPr>
            <a:lvl8pPr marL="3600360" indent="0">
              <a:buNone/>
              <a:defRPr sz="1800" b="1"/>
            </a:lvl8pPr>
            <a:lvl9pPr marL="4114697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757613"/>
            <a:ext cx="580251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521745"/>
            <a:ext cx="5831087" cy="1235868"/>
          </a:xfrm>
        </p:spPr>
        <p:txBody>
          <a:bodyPr anchor="ctr"/>
          <a:lstStyle>
            <a:lvl1pPr marL="0" indent="0">
              <a:buNone/>
              <a:defRPr sz="2700" b="1">
                <a:solidFill>
                  <a:schemeClr val="accent2"/>
                </a:solidFill>
                <a:latin typeface="+mn-lt"/>
              </a:defRPr>
            </a:lvl1pPr>
            <a:lvl2pPr marL="514337" indent="0">
              <a:buNone/>
              <a:defRPr sz="2250" b="1"/>
            </a:lvl2pPr>
            <a:lvl3pPr marL="1028675" indent="0">
              <a:buNone/>
              <a:defRPr sz="2025" b="1"/>
            </a:lvl3pPr>
            <a:lvl4pPr marL="1543012" indent="0">
              <a:buNone/>
              <a:defRPr sz="1800" b="1"/>
            </a:lvl4pPr>
            <a:lvl5pPr marL="2057348" indent="0">
              <a:buNone/>
              <a:defRPr sz="1800" b="1"/>
            </a:lvl5pPr>
            <a:lvl6pPr marL="2571686" indent="0">
              <a:buNone/>
              <a:defRPr sz="1800" b="1"/>
            </a:lvl6pPr>
            <a:lvl7pPr marL="3086023" indent="0">
              <a:buNone/>
              <a:defRPr sz="1800" b="1"/>
            </a:lvl7pPr>
            <a:lvl8pPr marL="3600360" indent="0">
              <a:buNone/>
              <a:defRPr sz="1800" b="1"/>
            </a:lvl8pPr>
            <a:lvl9pPr marL="4114697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757613"/>
            <a:ext cx="5831087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481138"/>
            <a:ext cx="6943725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37" indent="0">
              <a:buNone/>
              <a:defRPr sz="1575"/>
            </a:lvl2pPr>
            <a:lvl3pPr marL="1028675" indent="0">
              <a:buNone/>
              <a:defRPr sz="1350"/>
            </a:lvl3pPr>
            <a:lvl4pPr marL="1543012" indent="0">
              <a:buNone/>
              <a:defRPr sz="1125"/>
            </a:lvl4pPr>
            <a:lvl5pPr marL="2057348" indent="0">
              <a:buNone/>
              <a:defRPr sz="1125"/>
            </a:lvl5pPr>
            <a:lvl6pPr marL="2571686" indent="0">
              <a:buNone/>
              <a:defRPr sz="1125"/>
            </a:lvl6pPr>
            <a:lvl7pPr marL="3086023" indent="0">
              <a:buNone/>
              <a:defRPr sz="1125"/>
            </a:lvl7pPr>
            <a:lvl8pPr marL="3600360" indent="0">
              <a:buNone/>
              <a:defRPr sz="1125"/>
            </a:lvl8pPr>
            <a:lvl9pPr marL="4114697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481138"/>
            <a:ext cx="6943725" cy="7310438"/>
          </a:xfrm>
        </p:spPr>
        <p:txBody>
          <a:bodyPr/>
          <a:lstStyle>
            <a:lvl1pPr marL="0" indent="0">
              <a:buNone/>
              <a:defRPr sz="3600"/>
            </a:lvl1pPr>
            <a:lvl2pPr marL="514337" indent="0">
              <a:buNone/>
              <a:defRPr sz="3150"/>
            </a:lvl2pPr>
            <a:lvl3pPr marL="1028675" indent="0">
              <a:buNone/>
              <a:defRPr sz="2700"/>
            </a:lvl3pPr>
            <a:lvl4pPr marL="1543012" indent="0">
              <a:buNone/>
              <a:defRPr sz="2250"/>
            </a:lvl4pPr>
            <a:lvl5pPr marL="2057348" indent="0">
              <a:buNone/>
              <a:defRPr sz="2250"/>
            </a:lvl5pPr>
            <a:lvl6pPr marL="2571686" indent="0">
              <a:buNone/>
              <a:defRPr sz="2250"/>
            </a:lvl6pPr>
            <a:lvl7pPr marL="3086023" indent="0">
              <a:buNone/>
              <a:defRPr sz="2250"/>
            </a:lvl7pPr>
            <a:lvl8pPr marL="3600360" indent="0">
              <a:buNone/>
              <a:defRPr sz="2250"/>
            </a:lvl8pPr>
            <a:lvl9pPr marL="4114697" indent="0">
              <a:buNone/>
              <a:defRPr sz="225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37" indent="0">
              <a:buNone/>
              <a:defRPr sz="1575"/>
            </a:lvl2pPr>
            <a:lvl3pPr marL="1028675" indent="0">
              <a:buNone/>
              <a:defRPr sz="1350"/>
            </a:lvl3pPr>
            <a:lvl4pPr marL="1543012" indent="0">
              <a:buNone/>
              <a:defRPr sz="1125"/>
            </a:lvl4pPr>
            <a:lvl5pPr marL="2057348" indent="0">
              <a:buNone/>
              <a:defRPr sz="1125"/>
            </a:lvl5pPr>
            <a:lvl6pPr marL="2571686" indent="0">
              <a:buNone/>
              <a:defRPr sz="1125"/>
            </a:lvl6pPr>
            <a:lvl7pPr marL="3086023" indent="0">
              <a:buNone/>
              <a:defRPr sz="1125"/>
            </a:lvl7pPr>
            <a:lvl8pPr marL="3600360" indent="0">
              <a:buNone/>
              <a:defRPr sz="1125"/>
            </a:lvl8pPr>
            <a:lvl9pPr marL="4114697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547691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738441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9534526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48BC-F811-446B-AB5B-BF7A8B753E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9534526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9534526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ACB3-8542-419D-856F-47B61911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l" defTabSz="1028675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1028675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06" indent="-257168" algn="l" defTabSz="102867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43" indent="-257168" algn="l" defTabSz="102867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180" indent="-257168" algn="l" defTabSz="102867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17" indent="-257168" algn="l" defTabSz="102867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855" indent="-257168" algn="l" defTabSz="102867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192" indent="-257168" algn="l" defTabSz="102867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528" indent="-257168" algn="l" defTabSz="102867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866" indent="-257168" algn="l" defTabSz="102867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675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12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686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023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0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697" algn="l" defTabSz="1028675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883441"/>
            <a:ext cx="10287000" cy="35814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BPhil Honors Thesis Defense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/>
              <a:t/>
            </a:r>
            <a:br>
              <a:rPr lang="en-US" sz="4200" b="1" dirty="0"/>
            </a:b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/>
              <a:t/>
            </a:r>
            <a:br>
              <a:rPr lang="en-US" sz="4200" b="1" dirty="0"/>
            </a:b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45714"/>
            <a:ext cx="10287000" cy="2483643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[Title]</a:t>
            </a:r>
          </a:p>
          <a:p>
            <a:endParaRPr lang="en-US" sz="4200" b="1" dirty="0"/>
          </a:p>
          <a:p>
            <a:r>
              <a:rPr lang="en-US" sz="4200" b="1" dirty="0" smtClean="0"/>
              <a:t>Student Name</a:t>
            </a:r>
          </a:p>
          <a:p>
            <a:endParaRPr lang="en-US" sz="4200" b="1" dirty="0"/>
          </a:p>
          <a:p>
            <a:r>
              <a:rPr lang="en-US" sz="4200" b="1" dirty="0" smtClean="0"/>
              <a:t>Committee Members</a:t>
            </a:r>
            <a:endParaRPr lang="en-US" sz="4200" b="1" dirty="0"/>
          </a:p>
        </p:txBody>
      </p:sp>
      <p:sp>
        <p:nvSpPr>
          <p:cNvPr id="4" name="Rectangle 3"/>
          <p:cNvSpPr/>
          <p:nvPr/>
        </p:nvSpPr>
        <p:spPr>
          <a:xfrm>
            <a:off x="10529502" y="9277342"/>
            <a:ext cx="3001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Date xx/xx/20xx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3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2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6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7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9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b="1" dirty="0" smtClean="0"/>
              <a:t>Thesis Outline</a:t>
            </a:r>
            <a:endParaRPr lang="en-US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738442"/>
            <a:ext cx="11830050" cy="6076946"/>
          </a:xfrm>
        </p:spPr>
        <p:txBody>
          <a:bodyPr numCol="2">
            <a:normAutofit/>
          </a:bodyPr>
          <a:lstStyle/>
          <a:p>
            <a:r>
              <a:rPr lang="en-US" b="1" dirty="0" smtClean="0"/>
              <a:t>Background (5 minutes)</a:t>
            </a:r>
            <a:endParaRPr lang="en-US" b="1" dirty="0" smtClean="0"/>
          </a:p>
          <a:p>
            <a:pPr lvl="1">
              <a:buFontTx/>
              <a:buChar char="-"/>
            </a:pPr>
            <a:r>
              <a:rPr lang="en-US" dirty="0" smtClean="0"/>
              <a:t>Literature Review / State </a:t>
            </a:r>
            <a:r>
              <a:rPr lang="en-US" dirty="0" smtClean="0"/>
              <a:t>of the Science</a:t>
            </a:r>
          </a:p>
          <a:p>
            <a:pPr lvl="1">
              <a:buFontTx/>
              <a:buChar char="-"/>
            </a:pPr>
            <a:r>
              <a:rPr lang="en-US" dirty="0" smtClean="0"/>
              <a:t>Gaps in Knowledge</a:t>
            </a:r>
          </a:p>
          <a:p>
            <a:pPr lvl="1">
              <a:buFontTx/>
              <a:buChar char="-"/>
            </a:pPr>
            <a:r>
              <a:rPr lang="en-US" dirty="0"/>
              <a:t>Problem Statement</a:t>
            </a:r>
          </a:p>
          <a:p>
            <a:r>
              <a:rPr lang="en-US" b="1" dirty="0" smtClean="0"/>
              <a:t>Study Purpose (5 minutes)</a:t>
            </a:r>
            <a:endParaRPr lang="en-US" b="1" dirty="0" smtClean="0"/>
          </a:p>
          <a:p>
            <a:pPr lvl="1">
              <a:buFontTx/>
              <a:buChar char="-"/>
            </a:pPr>
            <a:r>
              <a:rPr lang="en-US" dirty="0" smtClean="0"/>
              <a:t>Specific Aims</a:t>
            </a:r>
          </a:p>
          <a:p>
            <a:pPr lvl="1">
              <a:buFontTx/>
              <a:buChar char="-"/>
            </a:pPr>
            <a:r>
              <a:rPr lang="en-US" dirty="0" smtClean="0"/>
              <a:t>Significance</a:t>
            </a:r>
          </a:p>
          <a:p>
            <a:pPr lvl="1">
              <a:buFontTx/>
              <a:buChar char="-"/>
            </a:pPr>
            <a:r>
              <a:rPr lang="en-US" dirty="0" smtClean="0"/>
              <a:t>Expected Contribution</a:t>
            </a:r>
            <a:endParaRPr lang="en-US" dirty="0" smtClean="0"/>
          </a:p>
          <a:p>
            <a:r>
              <a:rPr lang="en-US" b="1" dirty="0" smtClean="0"/>
              <a:t>Study Methodology (5 minutes)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dirty="0" smtClean="0"/>
              <a:t>Design, Sample, and Setting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Variables and Outcomes</a:t>
            </a:r>
          </a:p>
          <a:p>
            <a:pPr lvl="1">
              <a:buFontTx/>
              <a:buChar char="-"/>
            </a:pPr>
            <a:r>
              <a:rPr lang="en-US" dirty="0" smtClean="0"/>
              <a:t>Statistical Analysis</a:t>
            </a:r>
          </a:p>
          <a:p>
            <a:r>
              <a:rPr lang="en-US" b="1" dirty="0" smtClean="0"/>
              <a:t>Results &amp; Findings (10 minutes)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b="1" dirty="0" smtClean="0"/>
              <a:t>Sample Characteristics</a:t>
            </a:r>
          </a:p>
          <a:p>
            <a:pPr lvl="1">
              <a:buFontTx/>
              <a:buChar char="-"/>
            </a:pPr>
            <a:r>
              <a:rPr lang="en-US" b="1" dirty="0" smtClean="0"/>
              <a:t>Main Findings / tables / figures</a:t>
            </a:r>
          </a:p>
          <a:p>
            <a:pPr lvl="1">
              <a:buFontTx/>
              <a:buChar char="-"/>
            </a:pPr>
            <a:r>
              <a:rPr lang="en-US" b="1" dirty="0" smtClean="0"/>
              <a:t>Findings per Specific Aim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b="1" dirty="0" smtClean="0"/>
              <a:t>Additional </a:t>
            </a:r>
            <a:r>
              <a:rPr lang="en-US" b="1" dirty="0" err="1" smtClean="0"/>
              <a:t>posthoc</a:t>
            </a:r>
            <a:r>
              <a:rPr lang="en-US" b="1" dirty="0" smtClean="0"/>
              <a:t> findings</a:t>
            </a:r>
          </a:p>
          <a:p>
            <a:r>
              <a:rPr lang="en-US" b="1" dirty="0" smtClean="0"/>
              <a:t>Discussion (10 minutes)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b="1" dirty="0" smtClean="0"/>
              <a:t>Summary of findings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b="1" dirty="0" smtClean="0"/>
              <a:t>Interpretation of findings</a:t>
            </a:r>
          </a:p>
          <a:p>
            <a:pPr lvl="1">
              <a:buFontTx/>
              <a:buChar char="-"/>
            </a:pPr>
            <a:r>
              <a:rPr lang="en-US" b="1" dirty="0" smtClean="0"/>
              <a:t>Clinical implications</a:t>
            </a:r>
          </a:p>
          <a:p>
            <a:pPr lvl="1">
              <a:buFontTx/>
              <a:buChar char="-"/>
            </a:pPr>
            <a:r>
              <a:rPr lang="en-US" b="1" dirty="0" smtClean="0"/>
              <a:t>Final conclusions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795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1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7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Aims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Methodology</a:t>
            </a:r>
            <a:br>
              <a:rPr lang="en-US" b="1" dirty="0" smtClean="0"/>
            </a:br>
            <a:r>
              <a:rPr lang="en-US" sz="3600" b="1" i="1" dirty="0" smtClean="0"/>
              <a:t>Design, Sample &amp; Settings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7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Methodology</a:t>
            </a:r>
            <a:br>
              <a:rPr lang="en-US" b="1" dirty="0" smtClean="0"/>
            </a:br>
            <a:r>
              <a:rPr lang="en-US" sz="3600" b="1" i="1" dirty="0" smtClean="0"/>
              <a:t>Study Variables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4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Methodology</a:t>
            </a:r>
            <a:br>
              <a:rPr lang="en-US" b="1" dirty="0" smtClean="0"/>
            </a:br>
            <a:r>
              <a:rPr lang="en-US" sz="3600" b="1" i="1" dirty="0" smtClean="0"/>
              <a:t>Statistical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566985"/>
            <a:ext cx="11830050" cy="6527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10518"/>
      </p:ext>
    </p:extLst>
  </p:cSld>
  <p:clrMapOvr>
    <a:masterClrMapping/>
  </p:clrMapOvr>
</p:sld>
</file>

<file path=ppt/theme/theme1.xml><?xml version="1.0" encoding="utf-8"?>
<a:theme xmlns:a="http://schemas.openxmlformats.org/drawingml/2006/main" name="PittNursing">
  <a:themeElements>
    <a:clrScheme name="Custom 7">
      <a:dk1>
        <a:srgbClr val="FFFFFF"/>
      </a:dk1>
      <a:lt1>
        <a:srgbClr val="000000"/>
      </a:lt1>
      <a:dk2>
        <a:srgbClr val="273367"/>
      </a:dk2>
      <a:lt2>
        <a:srgbClr val="FFFFFF"/>
      </a:lt2>
      <a:accent1>
        <a:srgbClr val="E2DAC2"/>
      </a:accent1>
      <a:accent2>
        <a:srgbClr val="B9A877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E2DAC2"/>
      </a:hlink>
      <a:folHlink>
        <a:srgbClr val="B9A877"/>
      </a:folHlink>
    </a:clrScheme>
    <a:fontScheme name="Custom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ttNursing" id="{E2734CCF-E19E-4A61-8D3B-1D487985E036}" vid="{E046F674-8EF4-49BE-97B8-ABC5878C21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PittNursing</Template>
  <TotalTime>4053</TotalTime>
  <Words>115</Words>
  <Application>Microsoft Office PowerPoint</Application>
  <PresentationFormat>Custom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Arial Narrow</vt:lpstr>
      <vt:lpstr>PittNursing</vt:lpstr>
      <vt:lpstr>BPhil Honors Thesis Defense    </vt:lpstr>
      <vt:lpstr>Thesis Outline</vt:lpstr>
      <vt:lpstr>Background</vt:lpstr>
      <vt:lpstr>Background</vt:lpstr>
      <vt:lpstr>Purpose</vt:lpstr>
      <vt:lpstr>Specific Aims</vt:lpstr>
      <vt:lpstr>Study Methodology Design, Sample &amp; Settings</vt:lpstr>
      <vt:lpstr>Study Methodology Study Variables</vt:lpstr>
      <vt:lpstr>Study Methodology Statistical Analysis</vt:lpstr>
      <vt:lpstr>Results</vt:lpstr>
      <vt:lpstr>Results</vt:lpstr>
      <vt:lpstr>Results</vt:lpstr>
      <vt:lpstr>Discussion</vt:lpstr>
      <vt:lpstr>Clinical Implications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Hoeffler, Alexander</dc:creator>
  <cp:lastModifiedBy>Salah Al-Zaiti</cp:lastModifiedBy>
  <cp:revision>51</cp:revision>
  <cp:lastPrinted>2018-08-17T12:06:45Z</cp:lastPrinted>
  <dcterms:created xsi:type="dcterms:W3CDTF">2017-01-11T15:59:45Z</dcterms:created>
  <dcterms:modified xsi:type="dcterms:W3CDTF">2020-09-23T14:33:07Z</dcterms:modified>
</cp:coreProperties>
</file>